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93" r:id="rId6"/>
    <p:sldId id="260" r:id="rId7"/>
    <p:sldId id="261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  <p:sldId id="292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9" autoAdjust="0"/>
  </p:normalViewPr>
  <p:slideViewPr>
    <p:cSldViewPr snapToGrid="0" snapToObjects="1">
      <p:cViewPr varScale="1">
        <p:scale>
          <a:sx n="85" d="100"/>
          <a:sy n="85" d="100"/>
        </p:scale>
        <p:origin x="-11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Food and Beverage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13 - Financial </a:t>
            </a: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50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Even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know the break even point</a:t>
            </a:r>
          </a:p>
          <a:p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Costs of goods sold	(33 1/3 % of revenues)</a:t>
            </a:r>
          </a:p>
          <a:p>
            <a:pPr lvl="1"/>
            <a:r>
              <a:rPr lang="en-US" dirty="0" smtClean="0"/>
              <a:t>Payroll and related (part timers) (10% of revenues)</a:t>
            </a:r>
          </a:p>
          <a:p>
            <a:pPr lvl="4"/>
            <a:r>
              <a:rPr lang="en-US" dirty="0" smtClean="0"/>
              <a:t>43 1/3 % of revenues total</a:t>
            </a:r>
          </a:p>
          <a:p>
            <a:r>
              <a:rPr lang="en-US" dirty="0" smtClean="0"/>
              <a:t>Fixed</a:t>
            </a:r>
          </a:p>
          <a:p>
            <a:pPr lvl="1"/>
            <a:r>
              <a:rPr lang="en-US" dirty="0" smtClean="0"/>
              <a:t>Fixed Monthly Payroll</a:t>
            </a:r>
          </a:p>
          <a:p>
            <a:pPr lvl="1"/>
            <a:r>
              <a:rPr lang="en-US" dirty="0" smtClean="0"/>
              <a:t>Administrative &amp;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714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Break Even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Many ways to calculate - </a:t>
            </a:r>
          </a:p>
          <a:p>
            <a:r>
              <a:rPr lang="en-US" dirty="0" smtClean="0"/>
              <a:t>Fixed Costs / Contribution Margin = Break Even</a:t>
            </a:r>
            <a:endParaRPr lang="en-US" dirty="0"/>
          </a:p>
          <a:p>
            <a:r>
              <a:rPr lang="en-US" dirty="0" smtClean="0"/>
              <a:t>$3,732 / .5667 (contribution margin) = $6,585</a:t>
            </a:r>
          </a:p>
          <a:p>
            <a:r>
              <a:rPr lang="en-US" smtClean="0"/>
              <a:t>Break </a:t>
            </a:r>
            <a:r>
              <a:rPr lang="en-US" dirty="0" smtClean="0"/>
              <a:t>even point on any given month is $6,585.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1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Revenues and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Accounting –</a:t>
            </a:r>
          </a:p>
          <a:p>
            <a:r>
              <a:rPr lang="en-US" dirty="0" smtClean="0"/>
              <a:t>Simple – but does not replace a CPA, especially for tax purposes</a:t>
            </a:r>
          </a:p>
          <a:p>
            <a:r>
              <a:rPr lang="en-US" dirty="0" smtClean="0"/>
              <a:t>Records need to be kept on a daily basis</a:t>
            </a:r>
          </a:p>
          <a:p>
            <a:r>
              <a:rPr lang="en-US" dirty="0" smtClean="0"/>
              <a:t>Accounting software – QuickBooks, etc.</a:t>
            </a:r>
          </a:p>
          <a:p>
            <a:r>
              <a:rPr lang="en-US" dirty="0" smtClean="0"/>
              <a:t>Basic records are Income Statement and Balance 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13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basic component of accounting is the </a:t>
            </a:r>
            <a:r>
              <a:rPr lang="en-US" u="sng" dirty="0" smtClean="0"/>
              <a:t>journal</a:t>
            </a:r>
            <a:endParaRPr lang="en-US" dirty="0" smtClean="0"/>
          </a:p>
          <a:p>
            <a:r>
              <a:rPr lang="en-US" dirty="0" smtClean="0"/>
              <a:t>The “name” typically describes the type of information recorded</a:t>
            </a:r>
          </a:p>
          <a:p>
            <a:pPr lvl="1"/>
            <a:r>
              <a:rPr lang="en-US" dirty="0" smtClean="0"/>
              <a:t>Example:</a:t>
            </a:r>
          </a:p>
          <a:p>
            <a:r>
              <a:rPr lang="en-US" dirty="0" smtClean="0"/>
              <a:t>Sales and Cash Receipts journal</a:t>
            </a:r>
          </a:p>
          <a:p>
            <a:pPr lvl="1"/>
            <a:r>
              <a:rPr lang="en-US" dirty="0" smtClean="0"/>
              <a:t>Advance deposits</a:t>
            </a:r>
          </a:p>
          <a:p>
            <a:pPr lvl="1"/>
            <a:r>
              <a:rPr lang="en-US" dirty="0" smtClean="0"/>
              <a:t>Food Sales</a:t>
            </a:r>
          </a:p>
          <a:p>
            <a:pPr lvl="1"/>
            <a:r>
              <a:rPr lang="en-US" dirty="0" smtClean="0"/>
              <a:t>Labor charges</a:t>
            </a:r>
          </a:p>
          <a:p>
            <a:pPr lvl="1"/>
            <a:r>
              <a:rPr lang="en-US" dirty="0" smtClean="0"/>
              <a:t>Corkage and other beverage fees</a:t>
            </a:r>
          </a:p>
          <a:p>
            <a:pPr lvl="1"/>
            <a:r>
              <a:rPr lang="en-US" dirty="0" smtClean="0"/>
              <a:t>Rentals and equipment</a:t>
            </a:r>
          </a:p>
          <a:p>
            <a:pPr lvl="1"/>
            <a:r>
              <a:rPr lang="en-US" dirty="0" smtClean="0"/>
              <a:t>Accessory Services</a:t>
            </a:r>
          </a:p>
          <a:p>
            <a:pPr lvl="1"/>
            <a:r>
              <a:rPr lang="en-US" dirty="0" smtClean="0"/>
              <a:t>Service charges</a:t>
            </a:r>
          </a:p>
          <a:p>
            <a:pPr lvl="1"/>
            <a:r>
              <a:rPr lang="en-US" dirty="0" smtClean="0"/>
              <a:t>Sales taxes</a:t>
            </a:r>
          </a:p>
          <a:p>
            <a:pPr lvl="1"/>
            <a:r>
              <a:rPr lang="en-US" dirty="0" smtClean="0"/>
              <a:t>Totals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1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figure is entered into the journal it is called “posting” an entry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figure is called a “journal entry”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28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Journals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Petty Cash Journal</a:t>
            </a:r>
          </a:p>
          <a:p>
            <a:r>
              <a:rPr lang="en-US" dirty="0" smtClean="0"/>
              <a:t>Advance Deposit Journal</a:t>
            </a:r>
          </a:p>
          <a:p>
            <a:pPr lvl="1"/>
            <a:r>
              <a:rPr lang="en-US" dirty="0" smtClean="0"/>
              <a:t>Until the event is concluded this is a “liability”</a:t>
            </a:r>
          </a:p>
          <a:p>
            <a:pPr lvl="1"/>
            <a:r>
              <a:rPr lang="en-US" dirty="0" smtClean="0"/>
              <a:t>Forfeited deposits are considered “other income”</a:t>
            </a:r>
          </a:p>
          <a:p>
            <a:r>
              <a:rPr lang="en-US" dirty="0" smtClean="0"/>
              <a:t>Cash Disbursements Journal </a:t>
            </a:r>
          </a:p>
          <a:p>
            <a:r>
              <a:rPr lang="en-US" dirty="0" smtClean="0"/>
              <a:t>Payroll Journal</a:t>
            </a:r>
          </a:p>
          <a:p>
            <a:endParaRPr lang="en-US" dirty="0"/>
          </a:p>
          <a:p>
            <a:r>
              <a:rPr lang="en-US" dirty="0" smtClean="0"/>
              <a:t>All journals feed to the main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02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of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USA </a:t>
            </a:r>
            <a:r>
              <a:rPr lang="en-US" dirty="0" smtClean="0"/>
              <a:t>– Uniform </a:t>
            </a:r>
            <a:r>
              <a:rPr lang="en-US" dirty="0" smtClean="0"/>
              <a:t>System</a:t>
            </a:r>
            <a:r>
              <a:rPr lang="en-US" dirty="0" smtClean="0"/>
              <a:t> </a:t>
            </a:r>
            <a:r>
              <a:rPr lang="en-US" dirty="0" smtClean="0"/>
              <a:t>of Accounts – Accounting standard</a:t>
            </a:r>
          </a:p>
          <a:p>
            <a:r>
              <a:rPr lang="en-US" dirty="0" smtClean="0"/>
              <a:t>Revenue Accounts –</a:t>
            </a:r>
          </a:p>
          <a:p>
            <a:pPr lvl="1"/>
            <a:r>
              <a:rPr lang="en-US" dirty="0" smtClean="0"/>
              <a:t>Food Revenues</a:t>
            </a:r>
          </a:p>
          <a:p>
            <a:pPr lvl="1"/>
            <a:r>
              <a:rPr lang="en-US" dirty="0" smtClean="0"/>
              <a:t>Beverage Revenues</a:t>
            </a:r>
          </a:p>
          <a:p>
            <a:pPr lvl="1"/>
            <a:r>
              <a:rPr lang="en-US" dirty="0" smtClean="0"/>
              <a:t>Equipment Revenues</a:t>
            </a:r>
          </a:p>
          <a:p>
            <a:pPr lvl="1"/>
            <a:r>
              <a:rPr lang="en-US" dirty="0" smtClean="0"/>
              <a:t>Floral and Décor Revenues</a:t>
            </a:r>
          </a:p>
          <a:p>
            <a:pPr lvl="1"/>
            <a:r>
              <a:rPr lang="en-US" dirty="0" smtClean="0"/>
              <a:t>Music and Entertainment Revenues</a:t>
            </a:r>
          </a:p>
          <a:p>
            <a:pPr lvl="1"/>
            <a:r>
              <a:rPr lang="en-US" dirty="0" smtClean="0"/>
              <a:t>Other Services revenues</a:t>
            </a:r>
          </a:p>
          <a:p>
            <a:pPr lvl="1"/>
            <a:r>
              <a:rPr lang="en-US" dirty="0" smtClean="0"/>
              <a:t>Sales taxes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534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 Accounts</a:t>
            </a:r>
          </a:p>
          <a:p>
            <a:pPr lvl="1"/>
            <a:r>
              <a:rPr lang="en-US" dirty="0" smtClean="0"/>
              <a:t>Cost of Food </a:t>
            </a:r>
          </a:p>
          <a:p>
            <a:pPr lvl="1"/>
            <a:r>
              <a:rPr lang="en-US" dirty="0" smtClean="0"/>
              <a:t>Cost of Beverage </a:t>
            </a:r>
            <a:endParaRPr lang="en-US" dirty="0"/>
          </a:p>
          <a:p>
            <a:pPr lvl="1"/>
            <a:r>
              <a:rPr lang="en-US" dirty="0" smtClean="0"/>
              <a:t>Cost of Equipment </a:t>
            </a:r>
            <a:endParaRPr lang="en-US" dirty="0"/>
          </a:p>
          <a:p>
            <a:pPr lvl="1"/>
            <a:r>
              <a:rPr lang="en-US" dirty="0" smtClean="0"/>
              <a:t>Cost of Floral </a:t>
            </a:r>
            <a:r>
              <a:rPr lang="en-US" dirty="0"/>
              <a:t>and Décor </a:t>
            </a:r>
          </a:p>
          <a:p>
            <a:pPr lvl="1"/>
            <a:r>
              <a:rPr lang="en-US" dirty="0" smtClean="0"/>
              <a:t>Cost of Music </a:t>
            </a:r>
            <a:r>
              <a:rPr lang="en-US" dirty="0"/>
              <a:t>and Entertainment </a:t>
            </a:r>
          </a:p>
          <a:p>
            <a:pPr lvl="1"/>
            <a:r>
              <a:rPr lang="en-US" dirty="0" smtClean="0"/>
              <a:t>Cost of Other </a:t>
            </a:r>
            <a:r>
              <a:rPr lang="en-US" dirty="0"/>
              <a:t>Services </a:t>
            </a:r>
          </a:p>
          <a:p>
            <a:pPr lvl="1"/>
            <a:r>
              <a:rPr lang="en-US" dirty="0" smtClean="0"/>
              <a:t>Payroll and Related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67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89837"/>
          </a:xfrm>
        </p:spPr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Operating Costs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Laundry</a:t>
            </a:r>
          </a:p>
          <a:p>
            <a:pPr lvl="1"/>
            <a:r>
              <a:rPr lang="en-US" dirty="0" smtClean="0"/>
              <a:t>Replacement costs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Licenses and Permits</a:t>
            </a:r>
          </a:p>
          <a:p>
            <a:pPr lvl="1"/>
            <a:r>
              <a:rPr lang="en-US" dirty="0" smtClean="0"/>
              <a:t>Advertising and Promotion</a:t>
            </a:r>
          </a:p>
          <a:p>
            <a:pPr lvl="1"/>
            <a:r>
              <a:rPr lang="en-US" dirty="0" smtClean="0"/>
              <a:t>Utilities</a:t>
            </a:r>
          </a:p>
          <a:p>
            <a:pPr lvl="1"/>
            <a:r>
              <a:rPr lang="en-US" dirty="0" smtClean="0"/>
              <a:t>Sales Taxes payment to State </a:t>
            </a:r>
          </a:p>
          <a:p>
            <a:pPr lvl="1"/>
            <a:r>
              <a:rPr lang="en-US" dirty="0" smtClean="0"/>
              <a:t>Misc.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61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Administrative and General</a:t>
            </a:r>
          </a:p>
          <a:p>
            <a:pPr lvl="1"/>
            <a:r>
              <a:rPr lang="en-US" dirty="0" smtClean="0"/>
              <a:t>Office Supplies, Printing, Postage</a:t>
            </a:r>
          </a:p>
          <a:p>
            <a:pPr lvl="1"/>
            <a:r>
              <a:rPr lang="en-US" dirty="0" smtClean="0"/>
              <a:t>Telephone</a:t>
            </a:r>
          </a:p>
          <a:p>
            <a:pPr lvl="1"/>
            <a:r>
              <a:rPr lang="en-US" dirty="0" smtClean="0"/>
              <a:t>Data Processing Costs</a:t>
            </a:r>
          </a:p>
          <a:p>
            <a:pPr lvl="1"/>
            <a:r>
              <a:rPr lang="en-US" dirty="0" smtClean="0"/>
              <a:t>Dues and Subscriptions</a:t>
            </a:r>
          </a:p>
          <a:p>
            <a:pPr lvl="1"/>
            <a:r>
              <a:rPr lang="en-US" dirty="0" smtClean="0"/>
              <a:t>Insurance</a:t>
            </a:r>
          </a:p>
          <a:p>
            <a:pPr lvl="1"/>
            <a:r>
              <a:rPr lang="en-US" dirty="0" smtClean="0"/>
              <a:t>Fees to Credit Organizations</a:t>
            </a:r>
          </a:p>
          <a:p>
            <a:pPr lvl="1"/>
            <a:r>
              <a:rPr lang="en-US" dirty="0" smtClean="0"/>
              <a:t>Professional Fees</a:t>
            </a:r>
          </a:p>
          <a:p>
            <a:pPr lvl="1"/>
            <a:r>
              <a:rPr lang="en-US" dirty="0" smtClean="0"/>
              <a:t>Miscellaneous</a:t>
            </a:r>
          </a:p>
          <a:p>
            <a:pPr lvl="1"/>
            <a:r>
              <a:rPr lang="en-US" dirty="0" smtClean="0"/>
              <a:t>Repairs and maintenance</a:t>
            </a:r>
          </a:p>
          <a:p>
            <a:pPr lvl="1"/>
            <a:r>
              <a:rPr lang="en-US" dirty="0" smtClean="0"/>
              <a:t>Rent and Lease Expense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3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a plan – (Budget</a:t>
            </a:r>
            <a:r>
              <a:rPr lang="en-US" dirty="0" smtClean="0"/>
              <a:t>)!!!</a:t>
            </a:r>
          </a:p>
          <a:p>
            <a:r>
              <a:rPr lang="en-US" dirty="0" smtClean="0"/>
              <a:t>Operations Budget is a profit plan and control tool</a:t>
            </a:r>
            <a:endParaRPr lang="en-US" dirty="0" smtClean="0"/>
          </a:p>
          <a:p>
            <a:r>
              <a:rPr lang="en-US" dirty="0" smtClean="0"/>
              <a:t>Your budget is your plan for operating a business expressed as a financial </a:t>
            </a:r>
            <a:r>
              <a:rPr lang="en-US" dirty="0" smtClean="0"/>
              <a:t>plan</a:t>
            </a:r>
            <a:endParaRPr lang="en-US" dirty="0" smtClean="0"/>
          </a:p>
          <a:p>
            <a:r>
              <a:rPr lang="en-US" dirty="0" smtClean="0"/>
              <a:t>Common mistakes are to assume unrealistic revenues and assume large financial obligations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3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 Calculation -</a:t>
            </a:r>
          </a:p>
          <a:p>
            <a:r>
              <a:rPr lang="en-US" dirty="0" smtClean="0"/>
              <a:t>Basic formula is – </a:t>
            </a:r>
          </a:p>
          <a:p>
            <a:pPr lvl="1"/>
            <a:r>
              <a:rPr lang="en-US" dirty="0" smtClean="0"/>
              <a:t>Value of beginning inventory</a:t>
            </a:r>
          </a:p>
          <a:p>
            <a:pPr lvl="1"/>
            <a:r>
              <a:rPr lang="en-US" dirty="0" smtClean="0"/>
              <a:t>Plus (+) purchases</a:t>
            </a:r>
          </a:p>
          <a:p>
            <a:pPr lvl="1"/>
            <a:r>
              <a:rPr lang="en-US" dirty="0" smtClean="0"/>
              <a:t>Less (-) value of ending inventory</a:t>
            </a:r>
          </a:p>
          <a:p>
            <a:pPr lvl="1"/>
            <a:r>
              <a:rPr lang="en-US" dirty="0" smtClean="0"/>
              <a:t>Less (-) employee meals and other credits</a:t>
            </a:r>
          </a:p>
          <a:p>
            <a:pPr lvl="1"/>
            <a:r>
              <a:rPr lang="en-US" dirty="0" smtClean="0"/>
              <a:t>Equals – Total cost of sales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Accurate inventory accounting is critical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67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47325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05704"/>
            <a:ext cx="8042276" cy="5037897"/>
          </a:xfrm>
        </p:spPr>
        <p:txBody>
          <a:bodyPr>
            <a:normAutofit/>
          </a:bodyPr>
          <a:lstStyle/>
          <a:p>
            <a:r>
              <a:rPr lang="en-US" dirty="0" smtClean="0"/>
              <a:t>Payroll Calculation</a:t>
            </a:r>
          </a:p>
          <a:p>
            <a:r>
              <a:rPr lang="en-US" dirty="0" smtClean="0"/>
              <a:t>Gross Wages</a:t>
            </a:r>
          </a:p>
          <a:p>
            <a:pPr lvl="1"/>
            <a:r>
              <a:rPr lang="en-US" dirty="0" smtClean="0"/>
              <a:t>Plus (+) employers share of FICA</a:t>
            </a:r>
          </a:p>
          <a:p>
            <a:pPr lvl="1"/>
            <a:r>
              <a:rPr lang="en-US" dirty="0" smtClean="0"/>
              <a:t>Plus (+) federal and state unemployment</a:t>
            </a:r>
          </a:p>
          <a:p>
            <a:pPr lvl="1"/>
            <a:r>
              <a:rPr lang="en-US" dirty="0" smtClean="0"/>
              <a:t>Plus (+) cost of employee meals </a:t>
            </a:r>
          </a:p>
          <a:p>
            <a:pPr lvl="1"/>
            <a:r>
              <a:rPr lang="en-US" dirty="0" smtClean="0"/>
              <a:t>Plus (+) cost of workers compensation insurance</a:t>
            </a:r>
          </a:p>
          <a:p>
            <a:r>
              <a:rPr lang="en-US" dirty="0" smtClean="0"/>
              <a:t>Equals (=) total payroll and related</a:t>
            </a:r>
          </a:p>
          <a:p>
            <a:pPr lvl="1"/>
            <a:r>
              <a:rPr lang="en-US" dirty="0" smtClean="0"/>
              <a:t>Other employee benefits (insurance, etc.) are included in this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40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 Paid expenses can be spread through the year or taken as a lump sum</a:t>
            </a:r>
          </a:p>
          <a:p>
            <a:r>
              <a:rPr lang="en-US" dirty="0" smtClean="0"/>
              <a:t>Spreading the expenses through the year avoids huge “losses” in particular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9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Revenues – Includes food sales and labor charges, service charges and sales taxes</a:t>
            </a:r>
          </a:p>
          <a:p>
            <a:r>
              <a:rPr lang="en-US" dirty="0" smtClean="0"/>
              <a:t>Beverage Sales – Includes beverage sales, and sales of related items. Also, Beverage specific labor charges, alcohol taxes and other beverage taxes</a:t>
            </a:r>
          </a:p>
          <a:p>
            <a:r>
              <a:rPr lang="en-US" dirty="0" smtClean="0"/>
              <a:t>Accessory Services Revenue</a:t>
            </a:r>
          </a:p>
          <a:p>
            <a:r>
              <a:rPr lang="en-US" dirty="0" smtClean="0"/>
              <a:t>Equals (=) Total Revenue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03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Beverage Cost of sales</a:t>
            </a:r>
          </a:p>
          <a:p>
            <a:r>
              <a:rPr lang="en-US" dirty="0" smtClean="0"/>
              <a:t>Food Cost of sales</a:t>
            </a:r>
          </a:p>
          <a:p>
            <a:r>
              <a:rPr lang="en-US" dirty="0" smtClean="0"/>
              <a:t>Equipment Cost of Sales</a:t>
            </a:r>
          </a:p>
          <a:p>
            <a:r>
              <a:rPr lang="en-US" dirty="0" smtClean="0"/>
              <a:t>Accessory Services Cost of Sales</a:t>
            </a:r>
          </a:p>
          <a:p>
            <a:r>
              <a:rPr lang="en-US" dirty="0" smtClean="0"/>
              <a:t>Equals (=) Total Cost of 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39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and Related</a:t>
            </a:r>
          </a:p>
          <a:p>
            <a:r>
              <a:rPr lang="en-US" dirty="0" smtClean="0"/>
              <a:t>Direct Activity Profit – The amount remaining after deducting payroll and remaining from the gross margin</a:t>
            </a:r>
          </a:p>
          <a:p>
            <a:r>
              <a:rPr lang="en-US" dirty="0" smtClean="0"/>
              <a:t>Operating Expenses and Administrative and General Expenses are 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01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Balance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Assets, Liabilities and net worth </a:t>
            </a:r>
          </a:p>
          <a:p>
            <a:r>
              <a:rPr lang="en-US" dirty="0" smtClean="0"/>
              <a:t>Assets </a:t>
            </a:r>
            <a:r>
              <a:rPr lang="en-US" dirty="0" smtClean="0"/>
              <a:t>included</a:t>
            </a:r>
            <a:endParaRPr lang="en-US" dirty="0" smtClean="0"/>
          </a:p>
          <a:p>
            <a:r>
              <a:rPr lang="en-US" dirty="0" smtClean="0"/>
              <a:t>Cash on hand</a:t>
            </a:r>
          </a:p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Food and other inventory</a:t>
            </a:r>
          </a:p>
          <a:p>
            <a:r>
              <a:rPr lang="en-US" dirty="0" smtClean="0"/>
              <a:t>Prepaid expenses</a:t>
            </a:r>
          </a:p>
          <a:p>
            <a:r>
              <a:rPr lang="en-US" dirty="0" smtClean="0"/>
              <a:t>Fixed Assets (depreciation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00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Outstanding Loans</a:t>
            </a:r>
          </a:p>
          <a:p>
            <a:r>
              <a:rPr lang="en-US" dirty="0" smtClean="0"/>
              <a:t>Advance Deposits for future events</a:t>
            </a:r>
          </a:p>
          <a:p>
            <a:r>
              <a:rPr lang="en-US" dirty="0" smtClean="0"/>
              <a:t>Accounts payable</a:t>
            </a:r>
          </a:p>
          <a:p>
            <a:r>
              <a:rPr lang="en-US" dirty="0" smtClean="0"/>
              <a:t>Accrued Payroll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95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Financial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 to month and year to year are best comparisons</a:t>
            </a:r>
          </a:p>
          <a:p>
            <a:r>
              <a:rPr lang="en-US" dirty="0" smtClean="0"/>
              <a:t>Watch Percentages for revenues and expenses, as well as payroll</a:t>
            </a:r>
          </a:p>
          <a:p>
            <a:r>
              <a:rPr lang="en-US" dirty="0" smtClean="0"/>
              <a:t>Calculate “Average Check” – revenue per guest</a:t>
            </a:r>
          </a:p>
          <a:p>
            <a:r>
              <a:rPr lang="en-US" dirty="0" smtClean="0"/>
              <a:t>Don’t neglect fixed and other operating costs.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26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Accounts Receivable</a:t>
            </a:r>
          </a:p>
          <a:p>
            <a:r>
              <a:rPr lang="en-US" dirty="0" smtClean="0"/>
              <a:t>Too High?</a:t>
            </a:r>
          </a:p>
          <a:p>
            <a:r>
              <a:rPr lang="en-US" dirty="0" smtClean="0"/>
              <a:t>Seasonal fluctuations</a:t>
            </a:r>
          </a:p>
          <a:p>
            <a:r>
              <a:rPr lang="en-US" dirty="0" smtClean="0"/>
              <a:t>Aging by</a:t>
            </a:r>
          </a:p>
          <a:p>
            <a:pPr lvl="1"/>
            <a:r>
              <a:rPr lang="en-US" dirty="0" smtClean="0"/>
              <a:t>Current</a:t>
            </a:r>
          </a:p>
          <a:p>
            <a:pPr lvl="1"/>
            <a:r>
              <a:rPr lang="en-US" dirty="0" smtClean="0"/>
              <a:t>Over 30</a:t>
            </a:r>
          </a:p>
          <a:p>
            <a:pPr lvl="1"/>
            <a:r>
              <a:rPr lang="en-US" dirty="0" smtClean="0"/>
              <a:t>Over 60</a:t>
            </a:r>
          </a:p>
          <a:p>
            <a:pPr lvl="1"/>
            <a:r>
              <a:rPr lang="en-US" dirty="0" smtClean="0"/>
              <a:t>Over 120 -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3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history</a:t>
            </a:r>
          </a:p>
          <a:p>
            <a:r>
              <a:rPr lang="en-US" dirty="0" smtClean="0"/>
              <a:t>Number of events per year</a:t>
            </a:r>
          </a:p>
          <a:p>
            <a:r>
              <a:rPr lang="en-US" dirty="0" smtClean="0"/>
              <a:t>Average Selling Price of each event</a:t>
            </a:r>
          </a:p>
          <a:p>
            <a:r>
              <a:rPr lang="en-US" dirty="0" smtClean="0"/>
              <a:t>Seasonal Variations</a:t>
            </a:r>
          </a:p>
          <a:p>
            <a:r>
              <a:rPr lang="en-US" dirty="0" smtClean="0"/>
              <a:t>National and Local Economic indicators</a:t>
            </a:r>
          </a:p>
          <a:p>
            <a:r>
              <a:rPr lang="en-US" dirty="0" smtClean="0"/>
              <a:t>Competitive Factors</a:t>
            </a:r>
          </a:p>
          <a:p>
            <a:r>
              <a:rPr lang="en-US" dirty="0" smtClean="0"/>
              <a:t>Industry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29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Daily Function</a:t>
            </a:r>
          </a:p>
          <a:p>
            <a:r>
              <a:rPr lang="en-US" dirty="0" smtClean="0"/>
              <a:t>Checking Trash</a:t>
            </a:r>
          </a:p>
          <a:p>
            <a:r>
              <a:rPr lang="en-US" dirty="0" smtClean="0"/>
              <a:t>Counting rental equipment</a:t>
            </a:r>
          </a:p>
          <a:p>
            <a:r>
              <a:rPr lang="en-US" dirty="0" smtClean="0"/>
              <a:t>Schedule intelligently</a:t>
            </a:r>
          </a:p>
          <a:p>
            <a:r>
              <a:rPr lang="en-US" dirty="0" smtClean="0"/>
              <a:t>Monitor Utility costs</a:t>
            </a:r>
          </a:p>
          <a:p>
            <a:r>
              <a:rPr lang="en-US" dirty="0" smtClean="0"/>
              <a:t>Labor saving devices</a:t>
            </a:r>
          </a:p>
          <a:p>
            <a:r>
              <a:rPr lang="en-US" dirty="0" smtClean="0"/>
              <a:t>Safety hazards</a:t>
            </a:r>
          </a:p>
          <a:p>
            <a:r>
              <a:rPr lang="en-US" dirty="0" smtClean="0"/>
              <a:t>Watch the percentages</a:t>
            </a:r>
          </a:p>
          <a:p>
            <a:pPr lvl="1"/>
            <a:r>
              <a:rPr lang="en-US" dirty="0" smtClean="0"/>
              <a:t>Break down costs by sales (chicken vs. beef)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005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compared against planned goals</a:t>
            </a:r>
          </a:p>
          <a:p>
            <a:r>
              <a:rPr lang="en-US" dirty="0" smtClean="0"/>
              <a:t>Classified by type</a:t>
            </a:r>
          </a:p>
          <a:p>
            <a:pPr lvl="1"/>
            <a:r>
              <a:rPr lang="en-US" dirty="0" smtClean="0"/>
              <a:t>Liquidity Ratio – ability to meet short term financial obligations – “Current Ratio”</a:t>
            </a:r>
          </a:p>
          <a:p>
            <a:pPr lvl="2"/>
            <a:r>
              <a:rPr lang="en-US" dirty="0" smtClean="0"/>
              <a:t>= Current </a:t>
            </a:r>
            <a:r>
              <a:rPr lang="en-US" dirty="0"/>
              <a:t>A</a:t>
            </a:r>
            <a:r>
              <a:rPr lang="en-US" dirty="0" smtClean="0"/>
              <a:t>ssets/Current Liabilities</a:t>
            </a:r>
          </a:p>
          <a:p>
            <a:pPr lvl="1"/>
            <a:r>
              <a:rPr lang="en-US" dirty="0" smtClean="0"/>
              <a:t>Solvency Ratios  - debt related – ability to meet long term obligations</a:t>
            </a:r>
          </a:p>
          <a:p>
            <a:pPr lvl="2"/>
            <a:r>
              <a:rPr lang="en-US" dirty="0" smtClean="0"/>
              <a:t>= Total Assets/ Total Liabilities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26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ratios – ability of managers to use the assets – “Inventory </a:t>
            </a:r>
            <a:r>
              <a:rPr lang="en-US" dirty="0"/>
              <a:t>T</a:t>
            </a:r>
            <a:r>
              <a:rPr lang="en-US" dirty="0" smtClean="0"/>
              <a:t>urnover Ratio”</a:t>
            </a:r>
          </a:p>
          <a:p>
            <a:pPr lvl="1"/>
            <a:r>
              <a:rPr lang="en-US" dirty="0" smtClean="0"/>
              <a:t>= (Beginning Inventory + Ending Inventory)/ 2</a:t>
            </a:r>
          </a:p>
          <a:p>
            <a:pPr lvl="1"/>
            <a:r>
              <a:rPr lang="en-US" dirty="0" smtClean="0"/>
              <a:t>= Cost of Food Used /Average Inventory Factor</a:t>
            </a:r>
          </a:p>
          <a:p>
            <a:pPr lvl="1"/>
            <a:r>
              <a:rPr lang="en-US" dirty="0" smtClean="0"/>
              <a:t>High number reflects high turnover of product</a:t>
            </a:r>
          </a:p>
          <a:p>
            <a:r>
              <a:rPr lang="en-US" dirty="0" smtClean="0"/>
              <a:t>Profitability Ratios – or Profit Margin</a:t>
            </a:r>
          </a:p>
          <a:p>
            <a:pPr lvl="1"/>
            <a:r>
              <a:rPr lang="en-US" dirty="0" smtClean="0"/>
              <a:t>= Net income before taxes / Total F&amp;B revenue</a:t>
            </a:r>
          </a:p>
        </p:txBody>
      </p:sp>
    </p:spTree>
    <p:extLst>
      <p:ext uri="{BB962C8B-B14F-4D97-AF65-F5344CB8AC3E}">
        <p14:creationId xmlns:p14="http://schemas.microsoft.com/office/powerpoint/2010/main" val="4057930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Operating Ratios</a:t>
            </a:r>
          </a:p>
          <a:p>
            <a:pPr lvl="1"/>
            <a:r>
              <a:rPr lang="en-US" dirty="0"/>
              <a:t>Food Cost</a:t>
            </a:r>
          </a:p>
          <a:p>
            <a:pPr lvl="1"/>
            <a:r>
              <a:rPr lang="en-US" dirty="0"/>
              <a:t>Beverage Cost</a:t>
            </a:r>
          </a:p>
          <a:p>
            <a:pPr lvl="1"/>
            <a:r>
              <a:rPr lang="en-US" dirty="0"/>
              <a:t>Labor Costs</a:t>
            </a:r>
          </a:p>
          <a:p>
            <a:pPr lvl="1"/>
            <a:r>
              <a:rPr lang="en-US" dirty="0"/>
              <a:t>Average </a:t>
            </a:r>
            <a:r>
              <a:rPr lang="en-US" dirty="0" smtClean="0"/>
              <a:t>Check</a:t>
            </a:r>
          </a:p>
          <a:p>
            <a:pPr lvl="1"/>
            <a:r>
              <a:rPr lang="en-US" dirty="0" smtClean="0"/>
              <a:t>Seat turnover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55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Quiz</a:t>
            </a:r>
          </a:p>
          <a:p>
            <a:endParaRPr lang="en-US" dirty="0"/>
          </a:p>
          <a:p>
            <a:r>
              <a:rPr lang="en-US" dirty="0" smtClean="0"/>
              <a:t>Review for 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04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by month – not year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Bills must be paid monthly – </a:t>
            </a:r>
          </a:p>
          <a:p>
            <a:pPr lvl="1"/>
            <a:r>
              <a:rPr lang="en-US" dirty="0" smtClean="0"/>
              <a:t>Can chart achievement of revenue goals</a:t>
            </a:r>
          </a:p>
          <a:p>
            <a:pPr lvl="1"/>
            <a:r>
              <a:rPr lang="en-US" dirty="0" smtClean="0"/>
              <a:t>Lean months and fat months</a:t>
            </a:r>
          </a:p>
          <a:p>
            <a:pPr lvl="1"/>
            <a:r>
              <a:rPr lang="en-US" dirty="0" smtClean="0"/>
              <a:t>Watch how holidays fall</a:t>
            </a:r>
          </a:p>
          <a:p>
            <a:pPr lvl="1"/>
            <a:r>
              <a:rPr lang="en-US" dirty="0" smtClean="0"/>
              <a:t>Can develop reactions if revenues fall short of goals in a particular month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9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as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Actual Results to anticipated Budget</a:t>
            </a:r>
          </a:p>
          <a:p>
            <a:endParaRPr lang="en-US" dirty="0"/>
          </a:p>
          <a:p>
            <a:r>
              <a:rPr lang="en-US" dirty="0" smtClean="0"/>
              <a:t>Allows adjustment for future months</a:t>
            </a:r>
          </a:p>
          <a:p>
            <a:endParaRPr lang="en-US" dirty="0"/>
          </a:p>
          <a:p>
            <a:r>
              <a:rPr lang="en-US" dirty="0" smtClean="0"/>
              <a:t>“Circle of Management”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of Sales</a:t>
            </a:r>
          </a:p>
          <a:p>
            <a:pPr lvl="1"/>
            <a:r>
              <a:rPr lang="en-US" dirty="0" smtClean="0"/>
              <a:t>Food Costs</a:t>
            </a:r>
          </a:p>
          <a:p>
            <a:r>
              <a:rPr lang="en-US" dirty="0" smtClean="0"/>
              <a:t>Payroll and related costs</a:t>
            </a:r>
          </a:p>
          <a:p>
            <a:pPr lvl="1"/>
            <a:r>
              <a:rPr lang="en-US" dirty="0" smtClean="0"/>
              <a:t>Labor plus benefits</a:t>
            </a:r>
          </a:p>
          <a:p>
            <a:r>
              <a:rPr lang="en-US" dirty="0" smtClean="0"/>
              <a:t>Direct Operating Costs</a:t>
            </a:r>
          </a:p>
          <a:p>
            <a:pPr lvl="1"/>
            <a:r>
              <a:rPr lang="en-US" dirty="0" smtClean="0"/>
              <a:t>Supplies, transportation, utilities, advertising</a:t>
            </a:r>
          </a:p>
          <a:p>
            <a:r>
              <a:rPr lang="en-US" dirty="0" smtClean="0"/>
              <a:t>Administrative and General Costs</a:t>
            </a:r>
          </a:p>
          <a:p>
            <a:pPr lvl="1"/>
            <a:r>
              <a:rPr lang="en-US" dirty="0" smtClean="0"/>
              <a:t>Office expenses, Insurance, rent, repairs and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4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Budget</a:t>
            </a:r>
            <a:endParaRPr lang="en-US" dirty="0"/>
          </a:p>
        </p:txBody>
      </p:sp>
      <p:pic>
        <p:nvPicPr>
          <p:cNvPr id="4" name="Content Placeholder 3" descr="OPC Budget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r="247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733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an Income and Expense budget-</a:t>
            </a:r>
          </a:p>
          <a:p>
            <a:pPr lvl="1"/>
            <a:r>
              <a:rPr lang="en-US" dirty="0" smtClean="0"/>
              <a:t>An annual insurance policy, while paid in one or more payments, is spread over 12 months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A Cash Budget –</a:t>
            </a:r>
          </a:p>
          <a:p>
            <a:pPr lvl="1"/>
            <a:r>
              <a:rPr lang="en-US" dirty="0" smtClean="0"/>
              <a:t>The annual insurance payment is recorded by the actual way it is done – (quarterly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5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–</a:t>
            </a:r>
          </a:p>
          <a:p>
            <a:pPr lvl="1"/>
            <a:r>
              <a:rPr lang="en-US" dirty="0" smtClean="0"/>
              <a:t>A. All clients are paying a 50% deposit due 30 days prior to the event</a:t>
            </a:r>
          </a:p>
          <a:p>
            <a:pPr lvl="1"/>
            <a:r>
              <a:rPr lang="en-US" dirty="0" smtClean="0"/>
              <a:t>B. Cost of sales is paid the month following the event</a:t>
            </a:r>
          </a:p>
          <a:p>
            <a:pPr lvl="1"/>
            <a:r>
              <a:rPr lang="en-US" dirty="0" smtClean="0"/>
              <a:t>C. Administrative and General expenses are paid in the month</a:t>
            </a:r>
          </a:p>
          <a:p>
            <a:pPr lvl="1"/>
            <a:r>
              <a:rPr lang="en-US" dirty="0" smtClean="0"/>
              <a:t>D. The caterer has a $3,000 Insurance premium, $1,000 paid in January – the rest over 10 months ($200)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39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220</TotalTime>
  <Words>1152</Words>
  <Application>Microsoft Macintosh PowerPoint</Application>
  <PresentationFormat>On-screen Show (4:3)</PresentationFormat>
  <Paragraphs>238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Breeze</vt:lpstr>
      <vt:lpstr>Food and Beverage Management</vt:lpstr>
      <vt:lpstr>Preparing  A Budget</vt:lpstr>
      <vt:lpstr>Budget Steps </vt:lpstr>
      <vt:lpstr>PowerPoint Presentation</vt:lpstr>
      <vt:lpstr>Budget as Control</vt:lpstr>
      <vt:lpstr>Expense Categories</vt:lpstr>
      <vt:lpstr>Sample Budget</vt:lpstr>
      <vt:lpstr>Differences - </vt:lpstr>
      <vt:lpstr>Cash Flow Statement</vt:lpstr>
      <vt:lpstr>Break Even Points</vt:lpstr>
      <vt:lpstr>Calculating Break Even</vt:lpstr>
      <vt:lpstr>Revenues and Expenses</vt:lpstr>
      <vt:lpstr>Journals</vt:lpstr>
      <vt:lpstr>PowerPoint Presentation</vt:lpstr>
      <vt:lpstr>Types of Journals</vt:lpstr>
      <vt:lpstr>Chart of Accounts</vt:lpstr>
      <vt:lpstr>Expense Accounts</vt:lpstr>
      <vt:lpstr>Expense Accounts</vt:lpstr>
      <vt:lpstr>Expense Accounts</vt:lpstr>
      <vt:lpstr>Income Statement Summary</vt:lpstr>
      <vt:lpstr>PowerPoint Presentation</vt:lpstr>
      <vt:lpstr>Prepaid</vt:lpstr>
      <vt:lpstr>Income Statement</vt:lpstr>
      <vt:lpstr>Expense Side</vt:lpstr>
      <vt:lpstr>PowerPoint Presentation</vt:lpstr>
      <vt:lpstr>The Balance Sheet</vt:lpstr>
      <vt:lpstr>Liabilities</vt:lpstr>
      <vt:lpstr>Understanding Financial Statements</vt:lpstr>
      <vt:lpstr>Balance Sheets</vt:lpstr>
      <vt:lpstr>Controlling Costs</vt:lpstr>
      <vt:lpstr>Ratio Analysis</vt:lpstr>
      <vt:lpstr>Ratio Analysis</vt:lpstr>
      <vt:lpstr>Operating Ratios</vt:lpstr>
      <vt:lpstr>Next Week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 Premise Catering</dc:title>
  <dc:creator>Raleigh Whitehurst</dc:creator>
  <cp:lastModifiedBy>Raleigh Whitehurst</cp:lastModifiedBy>
  <cp:revision>21</cp:revision>
  <dcterms:created xsi:type="dcterms:W3CDTF">2013-03-29T21:04:03Z</dcterms:created>
  <dcterms:modified xsi:type="dcterms:W3CDTF">2013-11-17T19:20:42Z</dcterms:modified>
</cp:coreProperties>
</file>